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slide" Target="slides/slide9.xml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(Team Introductions): And here’s what we’ve accomplished so far.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aeda3c1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aeda3c1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Rafe: Just to refresh, the problem we are trying to solve is the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tracking of repetitions </a:t>
            </a:r>
            <a:r>
              <a:rPr lang="en">
                <a:solidFill>
                  <a:schemeClr val="dk1"/>
                </a:solidFill>
              </a:rPr>
              <a:t>when a lifter is listening to music or focusing on the exercises at hand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Additionally, </a:t>
            </a:r>
            <a:r>
              <a:rPr lang="en">
                <a:solidFill>
                  <a:schemeClr val="dk1"/>
                </a:solidFill>
              </a:rPr>
              <a:t>monitoring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the quality of repetitions </a:t>
            </a:r>
            <a:r>
              <a:rPr lang="en">
                <a:solidFill>
                  <a:schemeClr val="dk1"/>
                </a:solidFill>
              </a:rPr>
              <a:t>can be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difficult without an external sourc</a:t>
            </a:r>
            <a:r>
              <a:rPr lang="en">
                <a:solidFill>
                  <a:schemeClr val="dk1"/>
                </a:solidFill>
              </a:rPr>
              <a:t>e (i.e., a mirror or spotter).</a:t>
            </a:r>
            <a:endParaRPr sz="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7e391e9dc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7e391e9dc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Rafe: Highlight available solutions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aeda3c17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6aeda3c17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Kavi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6aeda3c17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6aeda3c17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Jay: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wearable device will make it easier for people to count their reps during workouts without the need of trainers or expensive equipment</a:t>
            </a:r>
            <a:r>
              <a:rPr lang="en" sz="1400">
                <a:solidFill>
                  <a:schemeClr val="dk1"/>
                </a:solidFill>
              </a:rPr>
              <a:t>.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 accelerometer will </a:t>
            </a:r>
            <a:r>
              <a:rPr lang="en" sz="1400">
                <a:solidFill>
                  <a:schemeClr val="dk1"/>
                </a:solidFill>
              </a:rPr>
              <a:t>be used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count reps since acceleration and velocity is continuous in real life. The LCD display will allow users to </a:t>
            </a:r>
            <a:r>
              <a:rPr lang="en" sz="1400">
                <a:solidFill>
                  <a:schemeClr val="dk1"/>
                </a:solidFill>
              </a:rPr>
              <a:t>track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number and timing of repetitions</a:t>
            </a:r>
            <a:r>
              <a:rPr lang="en" sz="1400">
                <a:solidFill>
                  <a:schemeClr val="dk1"/>
                </a:solidFill>
              </a:rPr>
              <a:t> for certain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400">
                <a:solidFill>
                  <a:schemeClr val="dk1"/>
                </a:solidFill>
              </a:rPr>
              <a:t>exercises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aeda3c17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aeda3c17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e391e9dc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7e391e9dc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Kavi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6aeda3c17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6aeda3c17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Rafe: Seeedduino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Kavi: Creating the App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570bc5e5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a570bc5e5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4.jp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how2electronics.com/send-receive-data-to-mobile-app-with-xiao-ble-nrf52840-sense/" TargetMode="External"/><Relationship Id="rId4" Type="http://schemas.openxmlformats.org/officeDocument/2006/relationships/hyperlink" Target="https://how2electronics.com/using-imu-microphone-on-xiao-ble-nrf52840-sense/" TargetMode="External"/><Relationship Id="rId11" Type="http://schemas.openxmlformats.org/officeDocument/2006/relationships/hyperlink" Target="https://www.youtube.com/watch?v=crOqqagCQRg" TargetMode="External"/><Relationship Id="rId10" Type="http://schemas.openxmlformats.org/officeDocument/2006/relationships/hyperlink" Target="https://developer.apple.com/documentation/swift" TargetMode="External"/><Relationship Id="rId12" Type="http://schemas.openxmlformats.org/officeDocument/2006/relationships/image" Target="../media/image6.png"/><Relationship Id="rId9" Type="http://schemas.openxmlformats.org/officeDocument/2006/relationships/hyperlink" Target="https://github.com/AdinAck/EnVision-Tutorial-Lamp/wiki/App" TargetMode="External"/><Relationship Id="rId5" Type="http://schemas.openxmlformats.org/officeDocument/2006/relationships/hyperlink" Target="https://wiki.seeedstudio.com/XIAO-BLE-Sense-Bluetooth-Usage/" TargetMode="External"/><Relationship Id="rId6" Type="http://schemas.openxmlformats.org/officeDocument/2006/relationships/hyperlink" Target="https://raw.githubusercontent.com/Seeed-Studio/Seeed_Platform/master/package_seeeduino_boards_index.json" TargetMode="External"/><Relationship Id="rId7" Type="http://schemas.openxmlformats.org/officeDocument/2006/relationships/hyperlink" Target="https://developer.apple.com/documentation/swiftui" TargetMode="External"/><Relationship Id="rId8" Type="http://schemas.openxmlformats.org/officeDocument/2006/relationships/hyperlink" Target="https://www.hackingwithswif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585400" y="992850"/>
            <a:ext cx="5234700" cy="15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Impact"/>
                <a:ea typeface="Impact"/>
                <a:cs typeface="Impact"/>
                <a:sym typeface="Impact"/>
              </a:rPr>
              <a:t>WORKOUT BUDDY</a:t>
            </a:r>
            <a:endParaRPr sz="5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011750" y="41661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Rafe Gerson, Kavi Nelakonda, Jay Paek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latin typeface="Lato"/>
                <a:ea typeface="Lato"/>
                <a:cs typeface="Lato"/>
                <a:sym typeface="Lato"/>
              </a:rPr>
              <a:t>Problem</a:t>
            </a:r>
            <a:endParaRPr sz="4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952450" y="4973375"/>
            <a:ext cx="15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</a:rPr>
              <a:t>https://fitnessvolt.com/how-to-be-good-spotter/</a:t>
            </a:r>
            <a:endParaRPr sz="500">
              <a:solidFill>
                <a:schemeClr val="lt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381" y="1344625"/>
            <a:ext cx="5333230" cy="299993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934600" y="4344575"/>
            <a:ext cx="3274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https://www.bodybuilding.com/fun/spotting-101-how-to-spot-the-bench-squat-and-dumbbell-press.html</a:t>
            </a:r>
            <a:endParaRPr sz="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latin typeface="Lato"/>
                <a:ea typeface="Lato"/>
                <a:cs typeface="Lato"/>
                <a:sym typeface="Lato"/>
              </a:rPr>
              <a:t>Problem (cont.)</a:t>
            </a:r>
            <a:endParaRPr sz="4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952450" y="4973375"/>
            <a:ext cx="154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</a:rPr>
              <a:t>https://fitnessvolt.com/how-to-be-good-spotter/</a:t>
            </a:r>
            <a:endParaRPr sz="500"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06800" y="1382275"/>
            <a:ext cx="4231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Such tools exists.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However these products are often: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" sz="2100">
                <a:solidFill>
                  <a:schemeClr val="dk1"/>
                </a:solidFill>
              </a:rPr>
              <a:t>Expensive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" sz="2100">
                <a:solidFill>
                  <a:schemeClr val="dk1"/>
                </a:solidFill>
              </a:rPr>
              <a:t>Bulky</a:t>
            </a:r>
            <a:endParaRPr sz="2100">
              <a:solidFill>
                <a:schemeClr val="dk1"/>
              </a:solidFill>
            </a:endParaRPr>
          </a:p>
        </p:txBody>
      </p:sp>
      <p:grpSp>
        <p:nvGrpSpPr>
          <p:cNvPr id="71" name="Google Shape;71;p15"/>
          <p:cNvGrpSpPr/>
          <p:nvPr/>
        </p:nvGrpSpPr>
        <p:grpSpPr>
          <a:xfrm>
            <a:off x="4780074" y="197499"/>
            <a:ext cx="2896093" cy="2918634"/>
            <a:chOff x="5057817" y="1765925"/>
            <a:chExt cx="2013833" cy="2088767"/>
          </a:xfrm>
        </p:grpSpPr>
        <p:pic>
          <p:nvPicPr>
            <p:cNvPr id="72" name="Google Shape;7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7825" y="1765925"/>
              <a:ext cx="2013825" cy="1917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5"/>
            <p:cNvSpPr/>
            <p:nvPr/>
          </p:nvSpPr>
          <p:spPr>
            <a:xfrm>
              <a:off x="5057817" y="3683392"/>
              <a:ext cx="1364100" cy="17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Kineosystem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4" name="Google Shape;74;p15"/>
          <p:cNvSpPr txBox="1"/>
          <p:nvPr/>
        </p:nvSpPr>
        <p:spPr>
          <a:xfrm>
            <a:off x="4719975" y="3063654"/>
            <a:ext cx="295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https://www.kineosystem.com/sport/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801" y="2633175"/>
            <a:ext cx="2490499" cy="20141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552850" y="4804800"/>
            <a:ext cx="234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https://www.apple.com/shop/product/FQKW2LL/A/Refurbished-Apple-Watch-Series-3-GPS-38mm-Gold-Aluminum-Case-with-Pink-Sand-Sport-Band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476650" y="4573175"/>
            <a:ext cx="22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Smart </a:t>
            </a:r>
            <a:r>
              <a:rPr lang="en">
                <a:solidFill>
                  <a:schemeClr val="dk1"/>
                </a:solidFill>
              </a:rPr>
              <a:t>Watch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Idea/Hypothesis</a:t>
            </a:r>
            <a:endParaRPr sz="45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483025"/>
            <a:ext cx="4904700" cy="32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Device that </a:t>
            </a:r>
            <a:r>
              <a:rPr b="1" lang="en">
                <a:solidFill>
                  <a:schemeClr val="dk1"/>
                </a:solidFill>
              </a:rPr>
              <a:t>straps around the wrist or workout apparatus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Simple/cheap/wearable 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Track </a:t>
            </a:r>
            <a:r>
              <a:rPr b="1" lang="en" sz="1800">
                <a:solidFill>
                  <a:schemeClr val="dk1"/>
                </a:solidFill>
              </a:rPr>
              <a:t>repetitions</a:t>
            </a:r>
            <a:r>
              <a:rPr lang="en" sz="1800">
                <a:solidFill>
                  <a:schemeClr val="dk1"/>
                </a:solidFill>
              </a:rPr>
              <a:t> + their </a:t>
            </a:r>
            <a:r>
              <a:rPr b="1" lang="en" sz="1800">
                <a:solidFill>
                  <a:schemeClr val="dk1"/>
                </a:solidFill>
              </a:rPr>
              <a:t>quality</a:t>
            </a:r>
            <a:r>
              <a:rPr lang="en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log data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b="1" lang="en" sz="1800">
                <a:solidFill>
                  <a:schemeClr val="dk1"/>
                </a:solidFill>
              </a:rPr>
              <a:t>provide analysis.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13237" l="0" r="0" t="25649"/>
          <a:stretch/>
        </p:blipFill>
        <p:spPr>
          <a:xfrm rot="5400000">
            <a:off x="4510475" y="1748054"/>
            <a:ext cx="4572000" cy="157169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832300" y="4819900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https://www.reviewed.com/health/best-right-now/the-best-fitbits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7"/>
          <p:cNvGrpSpPr/>
          <p:nvPr/>
        </p:nvGrpSpPr>
        <p:grpSpPr>
          <a:xfrm>
            <a:off x="967465" y="2734332"/>
            <a:ext cx="2414798" cy="2299993"/>
            <a:chOff x="3433145" y="1554809"/>
            <a:chExt cx="1954352" cy="1970691"/>
          </a:xfrm>
        </p:grpSpPr>
        <p:pic>
          <p:nvPicPr>
            <p:cNvPr id="91" name="Google Shape;91;p17"/>
            <p:cNvPicPr preferRelativeResize="0"/>
            <p:nvPr/>
          </p:nvPicPr>
          <p:blipFill rotWithShape="1">
            <a:blip r:embed="rId3">
              <a:alphaModFix/>
            </a:blip>
            <a:srcRect b="0" l="11629" r="0" t="0"/>
            <a:stretch/>
          </p:blipFill>
          <p:spPr>
            <a:xfrm>
              <a:off x="3433145" y="1735700"/>
              <a:ext cx="1954352" cy="15080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7"/>
            <p:cNvSpPr/>
            <p:nvPr/>
          </p:nvSpPr>
          <p:spPr>
            <a:xfrm>
              <a:off x="3433219" y="1554809"/>
              <a:ext cx="1954200" cy="180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Gather Accelerometer Data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93" name="Google Shape;93;p17"/>
            <p:cNvSpPr txBox="1"/>
            <p:nvPr/>
          </p:nvSpPr>
          <p:spPr>
            <a:xfrm>
              <a:off x="3433150" y="3169400"/>
              <a:ext cx="19542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chemeClr val="dk1"/>
                  </a:solidFill>
                </a:rPr>
                <a:t>https://medium.com/three-axis-sensor-based-data/accelerometer-an-accelerometer-sensor-is-a-device-utilized-for-measuring-acceleration-which-can-e60e4216b615</a:t>
              </a:r>
              <a:endParaRPr sz="500">
                <a:solidFill>
                  <a:schemeClr val="dk1"/>
                </a:solidFill>
              </a:endParaRPr>
            </a:p>
          </p:txBody>
        </p:sp>
      </p:grpSp>
      <p:grpSp>
        <p:nvGrpSpPr>
          <p:cNvPr id="94" name="Google Shape;94;p17"/>
          <p:cNvGrpSpPr/>
          <p:nvPr/>
        </p:nvGrpSpPr>
        <p:grpSpPr>
          <a:xfrm>
            <a:off x="3666825" y="272250"/>
            <a:ext cx="2414875" cy="2198775"/>
            <a:chOff x="304925" y="1386125"/>
            <a:chExt cx="2414875" cy="2198775"/>
          </a:xfrm>
        </p:grpSpPr>
        <p:pic>
          <p:nvPicPr>
            <p:cNvPr id="95" name="Google Shape;95;p17"/>
            <p:cNvPicPr preferRelativeResize="0"/>
            <p:nvPr/>
          </p:nvPicPr>
          <p:blipFill rotWithShape="1">
            <a:blip r:embed="rId4">
              <a:alphaModFix/>
            </a:blip>
            <a:srcRect b="0" l="8218" r="6704" t="0"/>
            <a:stretch/>
          </p:blipFill>
          <p:spPr>
            <a:xfrm>
              <a:off x="311700" y="1692925"/>
              <a:ext cx="2408100" cy="1593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7"/>
            <p:cNvSpPr txBox="1"/>
            <p:nvPr/>
          </p:nvSpPr>
          <p:spPr>
            <a:xfrm>
              <a:off x="304925" y="3184700"/>
              <a:ext cx="231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https://www.coachmag.co.uk/exercises/chest-exercises/186/bench-press-technique-tips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97" name="Google Shape;97;p17"/>
            <p:cNvSpPr txBox="1"/>
            <p:nvPr/>
          </p:nvSpPr>
          <p:spPr>
            <a:xfrm>
              <a:off x="722975" y="1386125"/>
              <a:ext cx="147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Workout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" name="Google Shape;98;p17"/>
          <p:cNvGrpSpPr/>
          <p:nvPr/>
        </p:nvGrpSpPr>
        <p:grpSpPr>
          <a:xfrm>
            <a:off x="6522100" y="2571750"/>
            <a:ext cx="1954500" cy="2441625"/>
            <a:chOff x="6289200" y="2329400"/>
            <a:chExt cx="1954500" cy="2441625"/>
          </a:xfrm>
        </p:grpSpPr>
        <p:pic>
          <p:nvPicPr>
            <p:cNvPr id="99" name="Google Shape;9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89275" y="2618175"/>
              <a:ext cx="1954348" cy="1859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7"/>
            <p:cNvSpPr txBox="1"/>
            <p:nvPr/>
          </p:nvSpPr>
          <p:spPr>
            <a:xfrm>
              <a:off x="6289200" y="2329400"/>
              <a:ext cx="195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Analyze Data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6304050" y="4401725"/>
              <a:ext cx="192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</a:rPr>
                <a:t>https://www.123rf.com/photo_93285892_mobile-phone-screen-with-financial-charts-and-graphs.html</a:t>
              </a:r>
              <a:endParaRPr sz="600">
                <a:solidFill>
                  <a:schemeClr val="dk1"/>
                </a:solidFill>
              </a:endParaRPr>
            </a:p>
          </p:txBody>
        </p:sp>
      </p:grpSp>
      <p:sp>
        <p:nvSpPr>
          <p:cNvPr id="102" name="Google Shape;102;p17"/>
          <p:cNvSpPr/>
          <p:nvPr/>
        </p:nvSpPr>
        <p:spPr>
          <a:xfrm>
            <a:off x="3797775" y="3428062"/>
            <a:ext cx="2308800" cy="72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Bluetooth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 flipH="1">
            <a:off x="6177050" y="1182138"/>
            <a:ext cx="1620300" cy="122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flipH="1" rot="-5400000">
            <a:off x="1840325" y="1130850"/>
            <a:ext cx="1191600" cy="1327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6699125" y="1590150"/>
            <a:ext cx="82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Optimize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Workout Routine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2148125" y="1533150"/>
            <a:ext cx="95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Motion Detection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6942"/>
          <a:stretch/>
        </p:blipFill>
        <p:spPr>
          <a:xfrm>
            <a:off x="6490700" y="155400"/>
            <a:ext cx="2341601" cy="155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latin typeface="Lato"/>
                <a:ea typeface="Lato"/>
                <a:cs typeface="Lato"/>
                <a:sym typeface="Lato"/>
              </a:rPr>
              <a:t>Milestones</a:t>
            </a:r>
            <a:endParaRPr sz="30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544050" y="1125825"/>
            <a:ext cx="7038900" cy="3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AutoNum type="arabicPeriod"/>
            </a:pPr>
            <a:r>
              <a:rPr lang="en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Finish Chassis and PCB (</a:t>
            </a:r>
            <a:r>
              <a:rPr lang="en" sz="2300">
                <a:solidFill>
                  <a:schemeClr val="dk1"/>
                </a:solidFill>
              </a:rPr>
              <a:t>Oct 28)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AutoNum type="arabicPeriod"/>
            </a:pPr>
            <a:r>
              <a:rPr lang="en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Finish programming the microcontroller (</a:t>
            </a:r>
            <a:r>
              <a:rPr lang="en" sz="2300">
                <a:solidFill>
                  <a:schemeClr val="dk1"/>
                </a:solidFill>
              </a:rPr>
              <a:t>Nov 15)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AutoNum type="arabicPeriod"/>
            </a:pPr>
            <a:r>
              <a:rPr lang="en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Configure bluetooth (</a:t>
            </a:r>
            <a:r>
              <a:rPr lang="en" sz="2300">
                <a:solidFill>
                  <a:schemeClr val="dk1"/>
                </a:solidFill>
              </a:rPr>
              <a:t>Nov 17</a:t>
            </a:r>
            <a:r>
              <a:rPr lang="en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Lato"/>
              <a:buAutoNum type="arabicPeriod"/>
            </a:pPr>
            <a:r>
              <a:rPr lang="en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Complete application to log data (Nov 24)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474" y="893400"/>
            <a:ext cx="941049" cy="8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13291" l="27740" r="27624" t="12989"/>
          <a:stretch/>
        </p:blipFill>
        <p:spPr>
          <a:xfrm>
            <a:off x="6233838" y="3394056"/>
            <a:ext cx="1087926" cy="1347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6233913" y="4682325"/>
            <a:ext cx="108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FFFFFF"/>
                </a:solidFill>
              </a:rPr>
              <a:t>https://wiki.seeedstudio.com/XIAO_BLE/</a:t>
            </a:r>
            <a:endParaRPr sz="500">
              <a:solidFill>
                <a:srgbClr val="FFFFFF"/>
              </a:solidFill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049" y="2055450"/>
            <a:ext cx="941049" cy="8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474" y="2507200"/>
            <a:ext cx="941049" cy="8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6">
            <a:alphaModFix/>
          </a:blip>
          <a:srcRect b="0" l="12686" r="0" t="0"/>
          <a:stretch/>
        </p:blipFill>
        <p:spPr>
          <a:xfrm>
            <a:off x="153050" y="3237650"/>
            <a:ext cx="2218772" cy="19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4326" y="2104825"/>
            <a:ext cx="1347026" cy="291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424" y="1558625"/>
            <a:ext cx="941049" cy="81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293600"/>
            <a:ext cx="571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Expectation: Some Swift knowledge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Configuring bluetooth w/ Swift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Communicating with external device through bluetooth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975" y="2140075"/>
            <a:ext cx="2569926" cy="256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6742175" y="4496050"/>
            <a:ext cx="162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https://www.bluetooth.com/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588" y="275400"/>
            <a:ext cx="1864674" cy="186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6558575" y="2095325"/>
            <a:ext cx="198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https://developer.apple.com/swift/images/swift-og.png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Citations/Resources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1082375"/>
            <a:ext cx="70389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Seeed nRF52480 Sense: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https://how2electronics.com/send-receive-data-to-mobile-app-with-xiao-ble-nrf52840-sense/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https://how2electronics.com/using-imu-microphone-on-xiao-ble-nrf52840-sense/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https://wiki.seeedstudio.com/XIAO-BLE-Sense-Bluetooth-Usage/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(Board)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https://raw.githubusercontent.com/Seeed-Studio/Seeed_Platform/master/package_seeeduino_boards_index.json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the App: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https://developer.apple.com/documentation/swiftui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https://www.hackingwithswift.com/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https://github.com/AdinAck/EnVision-Tutorial-Lamp/wiki/App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https://developer.apple.com/documentation/swift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https://www.youtube.com/watch?v=crOqqagCQRg</a:t>
            </a:r>
            <a:r>
              <a:rPr lang="en"/>
              <a:t> 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50600" y="2460900"/>
            <a:ext cx="146685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6855825" y="4356375"/>
            <a:ext cx="22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https://canvas.ucsd.edu/courses/41661/files/7967119?module_item_id=1546512</a:t>
            </a:r>
            <a:endParaRPr sz="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499" y="187076"/>
            <a:ext cx="2232851" cy="483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4">
            <a:alphaModFix/>
          </a:blip>
          <a:srcRect b="0" l="12686" r="0" t="0"/>
          <a:stretch/>
        </p:blipFill>
        <p:spPr>
          <a:xfrm>
            <a:off x="292900" y="1618825"/>
            <a:ext cx="2218772" cy="19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2680050" y="318575"/>
            <a:ext cx="3783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